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Ubuntu"/>
      <p:regular r:id="rId59"/>
      <p:bold r:id="rId60"/>
      <p:italic r:id="rId61"/>
      <p:boldItalic r:id="rId62"/>
    </p:embeddedFont>
    <p:embeddedFont>
      <p:font typeface="Raleway"/>
      <p:regular r:id="rId63"/>
      <p:bold r:id="rId64"/>
      <p:italic r:id="rId65"/>
      <p:boldItalic r:id="rId66"/>
    </p:embeddedFont>
    <p:embeddedFont>
      <p:font typeface="Ubuntu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UbuntuMedium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-boldItalic.fntdata"/><Relationship Id="rId61" Type="http://schemas.openxmlformats.org/officeDocument/2006/relationships/font" Target="fonts/Ubuntu-italic.fntdata"/><Relationship Id="rId20" Type="http://schemas.openxmlformats.org/officeDocument/2006/relationships/slide" Target="slides/slide13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5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4.xml"/><Relationship Id="rId65" Type="http://schemas.openxmlformats.org/officeDocument/2006/relationships/font" Target="fonts/Raleway-italic.fntdata"/><Relationship Id="rId24" Type="http://schemas.openxmlformats.org/officeDocument/2006/relationships/slide" Target="slides/slide17.xml"/><Relationship Id="rId68" Type="http://schemas.openxmlformats.org/officeDocument/2006/relationships/font" Target="fonts/UbuntuMedium-bold.fntdata"/><Relationship Id="rId23" Type="http://schemas.openxmlformats.org/officeDocument/2006/relationships/slide" Target="slides/slide16.xml"/><Relationship Id="rId67" Type="http://schemas.openxmlformats.org/officeDocument/2006/relationships/font" Target="fonts/UbuntuMedium-regular.fntdata"/><Relationship Id="rId60" Type="http://schemas.openxmlformats.org/officeDocument/2006/relationships/font" Target="fonts/Ubuntu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UbuntuMedium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Ubuntu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6e3943b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6e3943b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6b72faf0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6b72faf0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6b72faf0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6b72faf0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6b72faf0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6b72faf0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6b72faf0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6b72faf0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80c09d58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80c09d58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a22dd3af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a22dd3af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80c09d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80c09d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80c09d5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80c09d5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80c09d5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80c09d5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80c09d5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80c09d5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6e3943b3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6e3943b3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80c09d5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80c09d5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80c09d5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80c09d5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80c09d58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80c09d58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80c09d58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80c09d58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80c09d5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80c09d5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0c09d5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0c09d5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80c09d58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80c09d58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80c09d58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80c09d58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80c09d58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80c09d58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80c09d586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80c09d586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7afe114e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7afe114e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80c09d58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80c09d58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80c09d58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80c09d58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80c09d58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80c09d58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80c09d58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80c09d58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80c09d58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80c09d58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aae5e557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aae5e557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aae5e5575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aae5e5575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aae5e5575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aae5e5575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80c09d58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80c09d58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aae5e5575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aae5e557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6e3943b3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6e3943b3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aae5e5575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aae5e5575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aae5e557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aae5e557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aae5e5575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aae5e557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aae5e557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aae5e557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faae5e5575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faae5e5575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80c09d586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80c09d586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aae5e5575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aae5e557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aae5e5575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aae5e5575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80c09d58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80c09d58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bb02c0c5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bb02c0c5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afe114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afe114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80a7c3d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80a7c3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280a7c3d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280a7c3d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7afe114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7afe114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afe114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7afe114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6b72faf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6b72faf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6b72faf0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6b72faf0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0" name="Google Shape;70;p15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939125" y="3954725"/>
            <a:ext cx="2094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●"/>
              <a:defRPr b="1" sz="1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3" name="Google Shape;83;p17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89" name="Google Shape;89;p1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3" name="Google Shape;93;p19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1">
  <p:cSld name="TITLE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p26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20" name="Google Shape;120;p26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6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" name="Google Shape;122;p26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6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4" name="Google Shape;12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/>
          <p:nvPr/>
        </p:nvSpPr>
        <p:spPr>
          <a:xfrm>
            <a:off x="65589" y="63169"/>
            <a:ext cx="9013031" cy="4669155"/>
          </a:xfrm>
          <a:custGeom>
            <a:rect b="b" l="l" r="r" t="t"/>
            <a:pathLst>
              <a:path extrusionOk="0" h="6225540" w="12017375">
                <a:moveTo>
                  <a:pt x="11748236" y="0"/>
                </a:moveTo>
                <a:lnTo>
                  <a:pt x="0" y="0"/>
                </a:lnTo>
                <a:lnTo>
                  <a:pt x="0" y="6224981"/>
                </a:lnTo>
                <a:lnTo>
                  <a:pt x="12017082" y="6224981"/>
                </a:lnTo>
                <a:lnTo>
                  <a:pt x="12017082" y="268833"/>
                </a:lnTo>
                <a:lnTo>
                  <a:pt x="12012751" y="220536"/>
                </a:lnTo>
                <a:lnTo>
                  <a:pt x="12000264" y="175068"/>
                </a:lnTo>
                <a:lnTo>
                  <a:pt x="11980379" y="133191"/>
                </a:lnTo>
                <a:lnTo>
                  <a:pt x="11953856" y="95668"/>
                </a:lnTo>
                <a:lnTo>
                  <a:pt x="11921454" y="63258"/>
                </a:lnTo>
                <a:lnTo>
                  <a:pt x="11883932" y="36725"/>
                </a:lnTo>
                <a:lnTo>
                  <a:pt x="11842049" y="16830"/>
                </a:lnTo>
                <a:lnTo>
                  <a:pt x="11796564" y="4334"/>
                </a:lnTo>
                <a:lnTo>
                  <a:pt x="11748236" y="0"/>
                </a:lnTo>
                <a:close/>
              </a:path>
            </a:pathLst>
          </a:custGeom>
          <a:solidFill>
            <a:srgbClr val="0658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3000"/>
              <a:buFont typeface="Ubuntu"/>
              <a:buNone/>
              <a:defRPr b="1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9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400"/>
              <a:buFont typeface="Ubuntu"/>
              <a:buNone/>
              <a:defRPr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8" name="Google Shape;138;p29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9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" name="Google Shape;140;p29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9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840000" y="3954725"/>
            <a:ext cx="3084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●"/>
              <a:defRPr b="1" sz="1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○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■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●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○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■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●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○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1400"/>
              <a:buFont typeface="Ubuntu"/>
              <a:buChar char="■"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9AEE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"/>
              <a:buNone/>
              <a:defRPr sz="3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51" name="Google Shape;151;p31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7" name="Google Shape;157;p32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1" name="Google Shape;161;p33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2" name="Google Shape;172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7" name="Google Shape;17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65589" y="63169"/>
            <a:ext cx="9013031" cy="4669155"/>
          </a:xfrm>
          <a:custGeom>
            <a:rect b="b" l="l" r="r" t="t"/>
            <a:pathLst>
              <a:path extrusionOk="0" h="6225540" w="12017375">
                <a:moveTo>
                  <a:pt x="11748236" y="0"/>
                </a:moveTo>
                <a:lnTo>
                  <a:pt x="0" y="0"/>
                </a:lnTo>
                <a:lnTo>
                  <a:pt x="0" y="6224981"/>
                </a:lnTo>
                <a:lnTo>
                  <a:pt x="12017082" y="6224981"/>
                </a:lnTo>
                <a:lnTo>
                  <a:pt x="12017082" y="268833"/>
                </a:lnTo>
                <a:lnTo>
                  <a:pt x="12012751" y="220536"/>
                </a:lnTo>
                <a:lnTo>
                  <a:pt x="12000264" y="175068"/>
                </a:lnTo>
                <a:lnTo>
                  <a:pt x="11980379" y="133191"/>
                </a:lnTo>
                <a:lnTo>
                  <a:pt x="11953856" y="95668"/>
                </a:lnTo>
                <a:lnTo>
                  <a:pt x="11921454" y="63258"/>
                </a:lnTo>
                <a:lnTo>
                  <a:pt x="11883932" y="36725"/>
                </a:lnTo>
                <a:lnTo>
                  <a:pt x="11842049" y="16830"/>
                </a:lnTo>
                <a:lnTo>
                  <a:pt x="11796564" y="4334"/>
                </a:lnTo>
                <a:lnTo>
                  <a:pt x="11748236" y="0"/>
                </a:lnTo>
                <a:close/>
              </a:path>
            </a:pathLst>
          </a:custGeom>
          <a:solidFill>
            <a:srgbClr val="0658A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1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91C1"/>
              </a:buClr>
              <a:buSzPts val="2800"/>
              <a:buFont typeface="Ubuntu"/>
              <a:buNone/>
              <a:defRPr b="1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5" name="Google Shape;35;p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9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://e.sci.osaka-cu.ac.jp/yoshino/download/rw/" TargetMode="External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9.png"/><Relationship Id="rId5" Type="http://schemas.openxmlformats.org/officeDocument/2006/relationships/image" Target="../media/image63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Relationship Id="rId4" Type="http://schemas.openxmlformats.org/officeDocument/2006/relationships/image" Target="../media/image93.png"/><Relationship Id="rId5" Type="http://schemas.openxmlformats.org/officeDocument/2006/relationships/image" Target="../media/image89.png"/><Relationship Id="rId6" Type="http://schemas.openxmlformats.org/officeDocument/2006/relationships/image" Target="../media/image95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11.png"/><Relationship Id="rId8" Type="http://schemas.openxmlformats.org/officeDocument/2006/relationships/image" Target="../media/image10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Relationship Id="rId7" Type="http://schemas.openxmlformats.org/officeDocument/2006/relationships/image" Target="../media/image108.png"/><Relationship Id="rId8" Type="http://schemas.openxmlformats.org/officeDocument/2006/relationships/image" Target="../media/image1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5.png"/><Relationship Id="rId4" Type="http://schemas.openxmlformats.org/officeDocument/2006/relationships/image" Target="../media/image119.png"/><Relationship Id="rId5" Type="http://schemas.openxmlformats.org/officeDocument/2006/relationships/image" Target="../media/image1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5" Type="http://schemas.openxmlformats.org/officeDocument/2006/relationships/image" Target="../media/image109.png"/><Relationship Id="rId6" Type="http://schemas.openxmlformats.org/officeDocument/2006/relationships/image" Target="../media/image120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4.png"/><Relationship Id="rId4" Type="http://schemas.openxmlformats.org/officeDocument/2006/relationships/image" Target="../media/image118.png"/><Relationship Id="rId5" Type="http://schemas.openxmlformats.org/officeDocument/2006/relationships/image" Target="../media/image122.png"/><Relationship Id="rId6" Type="http://schemas.openxmlformats.org/officeDocument/2006/relationships/image" Target="../media/image1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3.png"/><Relationship Id="rId6" Type="http://schemas.openxmlformats.org/officeDocument/2006/relationships/image" Target="../media/image1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/>
        </p:nvSpPr>
        <p:spPr>
          <a:xfrm>
            <a:off x="236275" y="2043200"/>
            <a:ext cx="86073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 sz="30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Carrera de Especialización en Inteligencia Artificial</a:t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42"/>
          <p:cNvSpPr txBox="1"/>
          <p:nvPr/>
        </p:nvSpPr>
        <p:spPr>
          <a:xfrm>
            <a:off x="3645750" y="3938225"/>
            <a:ext cx="5286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Ing. Magdalena Bouza, Ing. </a:t>
            </a:r>
            <a:r>
              <a:rPr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Carlos German Carreño Romano</a:t>
            </a:r>
            <a:endParaRPr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9" name="Google Shape;199;p42"/>
          <p:cNvCxnSpPr/>
          <p:nvPr/>
        </p:nvCxnSpPr>
        <p:spPr>
          <a:xfrm>
            <a:off x="372075" y="3938225"/>
            <a:ext cx="85125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42"/>
          <p:cNvSpPr txBox="1"/>
          <p:nvPr/>
        </p:nvSpPr>
        <p:spPr>
          <a:xfrm>
            <a:off x="324675" y="3938225"/>
            <a:ext cx="3985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Clase 2</a:t>
            </a:r>
            <a:endParaRPr b="1">
              <a:solidFill>
                <a:srgbClr val="1691C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75" y="286475"/>
            <a:ext cx="2022109" cy="4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Muchas series de tiempo tienen la característica de que sus varianzas van aumentando a medida que avanza el tiempo.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Se pueden aplicar transformaciones a los puntos de la serie de tiempo.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Char char="●"/>
            </a:pPr>
            <a:r>
              <a:rPr lang="es" sz="2000">
                <a:latin typeface="Raleway"/>
                <a:ea typeface="Raleway"/>
                <a:cs typeface="Raleway"/>
                <a:sym typeface="Raleway"/>
              </a:rPr>
              <a:t>Transformación  Box-Cox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Transformación de variables</a:t>
            </a:r>
            <a:endParaRPr/>
          </a:p>
        </p:txBody>
      </p:sp>
      <p:pic>
        <p:nvPicPr>
          <p:cNvPr descr="y_i^{(\lambda)} = \left\{ \begin{array}{lr}\frac{y_i^\lambda -1}{\lambda} &amp; si\  \lambda \neq 0,\\&#10;\ln y_i &amp; si\ \lambda=0\end{array}\right." id="270" name="Google Shape;270;p51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988" y="3238225"/>
            <a:ext cx="2468016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Ejemplos</a:t>
            </a:r>
            <a:endParaRPr/>
          </a:p>
        </p:txBody>
      </p:sp>
      <p:pic>
        <p:nvPicPr>
          <p:cNvPr id="276" name="Google Shape;2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525" y="0"/>
            <a:ext cx="3510600" cy="171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250" y="3369244"/>
            <a:ext cx="3510625" cy="167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2"/>
          <p:cNvPicPr preferRelativeResize="0"/>
          <p:nvPr/>
        </p:nvPicPr>
        <p:blipFill rotWithShape="1">
          <a:blip r:embed="rId5">
            <a:alphaModFix/>
          </a:blip>
          <a:srcRect b="-4180" l="0" r="0" t="4180"/>
          <a:stretch/>
        </p:blipFill>
        <p:spPr>
          <a:xfrm>
            <a:off x="432463" y="1731405"/>
            <a:ext cx="3510625" cy="170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75" y="3367037"/>
            <a:ext cx="3349799" cy="16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3775" y="1669775"/>
            <a:ext cx="3655046" cy="17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Si la serie presenta un tendencia se puede analizar en su lugar la serie diferenciada. Dada una serie de tiempo                               definimos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Motivación:</a:t>
            </a:r>
            <a:r>
              <a:rPr lang="es">
                <a:solidFill>
                  <a:schemeClr val="dk1"/>
                </a:solidFill>
              </a:rPr>
              <a:t> si                     , al diferenciar se obtiene una constante.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Observación:</a:t>
            </a:r>
            <a:r>
              <a:rPr lang="es">
                <a:solidFill>
                  <a:schemeClr val="dk1"/>
                </a:solidFill>
              </a:rPr>
              <a:t> En general, si       se corresponde con un polinomio de grado   , diferenciando    veces se recupera una constante.  </a:t>
            </a:r>
            <a:endParaRPr sz="2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Diferenciación</a:t>
            </a:r>
            <a:endParaRPr/>
          </a:p>
        </p:txBody>
      </p:sp>
      <p:pic>
        <p:nvPicPr>
          <p:cNvPr descr="z_n  = \Delta y_n =  y_n - y_{n-1}" id="287" name="Google Shape;287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155" y="2013400"/>
            <a:ext cx="2847996" cy="32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n,\ n=0,1,\ldots" id="288" name="Google Shape;288;p5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00" y="1463500"/>
            <a:ext cx="1780000" cy="32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n = an+b" id="289" name="Google Shape;289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425" y="2622000"/>
            <a:ext cx="11953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n " id="290" name="Google Shape;290;p5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1225" y="3190600"/>
            <a:ext cx="30464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291" name="Google Shape;291;p5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7550" y="3216000"/>
            <a:ext cx="183064" cy="203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292" name="Google Shape;292;p53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6363" y="3483575"/>
            <a:ext cx="183064" cy="20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	 	</a:t>
            </a:r>
            <a:endParaRPr/>
          </a:p>
        </p:txBody>
      </p:sp>
      <p:pic>
        <p:nvPicPr>
          <p:cNvPr id="298" name="Google Shape;2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200" y="1149300"/>
            <a:ext cx="4462875" cy="18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725" y="2919925"/>
            <a:ext cx="4462875" cy="20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4"/>
          <p:cNvSpPr txBox="1"/>
          <p:nvPr/>
        </p:nvSpPr>
        <p:spPr>
          <a:xfrm>
            <a:off x="228600" y="4869625"/>
            <a:ext cx="88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highlight>
                  <a:srgbClr val="F6F6F6"/>
                </a:highlight>
              </a:rPr>
              <a:t>Ref.: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 Introduction to Time Series Modeling, </a:t>
            </a:r>
            <a:r>
              <a:rPr i="1" lang="es" sz="900">
                <a:solidFill>
                  <a:schemeClr val="dk1"/>
                </a:solidFill>
                <a:highlight>
                  <a:srgbClr val="F6F6F6"/>
                </a:highlight>
              </a:rPr>
              <a:t>Genshiro Kiagawa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Promedio móvil</a:t>
            </a:r>
            <a:endParaRPr/>
          </a:p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311700" y="1152475"/>
            <a:ext cx="85206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Para una serie de tiempo     , el promedio móvil de              términos está dado por </a:t>
            </a:r>
            <a:endParaRPr/>
          </a:p>
        </p:txBody>
      </p:sp>
      <p:pic>
        <p:nvPicPr>
          <p:cNvPr descr="y_n" id="307" name="Google Shape;307;p55" title="MathEquation,#59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625" y="1269675"/>
            <a:ext cx="30464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_n = \frac{1}{2k+1} \sum_{j=-k}^k y_{n+j}" id="308" name="Google Shape;308;p55" title="MathEquation,#595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25" y="1775625"/>
            <a:ext cx="222481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2k+1)" id="309" name="Google Shape;309;p55" title="MathEquation,#5959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925" y="1269675"/>
            <a:ext cx="74160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779" y="1694100"/>
            <a:ext cx="5035526" cy="31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5"/>
          <p:cNvSpPr txBox="1"/>
          <p:nvPr/>
        </p:nvSpPr>
        <p:spPr>
          <a:xfrm>
            <a:off x="0" y="4793425"/>
            <a:ext cx="88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highlight>
                  <a:srgbClr val="F6F6F6"/>
                </a:highlight>
              </a:rPr>
              <a:t>Ref.:</a:t>
            </a:r>
            <a:r>
              <a:rPr lang="es" sz="900">
                <a:solidFill>
                  <a:schemeClr val="dk1"/>
                </a:solidFill>
                <a:highlight>
                  <a:srgbClr val="F6F6F6"/>
                </a:highlight>
              </a:rPr>
              <a:t> Introduction to Time Series Modeling, </a:t>
            </a:r>
            <a:r>
              <a:rPr i="1" lang="es" sz="900">
                <a:solidFill>
                  <a:schemeClr val="dk1"/>
                </a:solidFill>
                <a:highlight>
                  <a:srgbClr val="F6F6F6"/>
                </a:highlight>
              </a:rPr>
              <a:t>Genshiro Kiagawa</a:t>
            </a:r>
            <a:endParaRPr sz="900"/>
          </a:p>
        </p:txBody>
      </p:sp>
      <p:sp>
        <p:nvSpPr>
          <p:cNvPr id="312" name="Google Shape;312;p55"/>
          <p:cNvSpPr txBox="1"/>
          <p:nvPr/>
        </p:nvSpPr>
        <p:spPr>
          <a:xfrm>
            <a:off x="340900" y="2213300"/>
            <a:ext cx="3456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Si modificamos la definición intercambiando la media por la mediana obtenemos la mediana móvil, definida como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En general, la mediana móvil puede capturar cambios en la tendencia más rápido que el promedio móvil.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T_n = \text{mediana}\{y_{-k},\ldots, y_k\}" id="313" name="Google Shape;313;p55" title="MathEquation,#595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450" y="3463950"/>
            <a:ext cx="22831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3188" y="1990929"/>
            <a:ext cx="5035525" cy="208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Transformación logarítmica</a:t>
            </a:r>
            <a:endParaRPr/>
          </a:p>
        </p:txBody>
      </p:sp>
      <p:sp>
        <p:nvSpPr>
          <p:cNvPr id="320" name="Google Shape;320;p56"/>
          <p:cNvSpPr txBox="1"/>
          <p:nvPr>
            <p:ph idx="1" type="body"/>
          </p:nvPr>
        </p:nvSpPr>
        <p:spPr>
          <a:xfrm>
            <a:off x="311700" y="1152475"/>
            <a:ext cx="85206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¿Cuándo usar la transformación logarítmica?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Cuando observamos que la varianza del proceso parece aumentar con el tiempo. </a:t>
            </a:r>
            <a:br>
              <a:rPr lang="es"/>
            </a:br>
            <a:r>
              <a:rPr lang="es"/>
              <a:t>En particular si                                    , luego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 </a:t>
            </a:r>
            <a:r>
              <a:rPr i="1" lang="es"/>
              <a:t>Y</a:t>
            </a:r>
            <a:r>
              <a:rPr i="1" lang="es" sz="1400"/>
              <a:t>t</a:t>
            </a:r>
            <a:r>
              <a:rPr lang="es"/>
              <a:t> tiene cambios porcentuales relativamente estables entre un instante de tiempo y otro, y supongamos que                           . Luego tomando el log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r>
              <a:rPr lang="es"/>
              <a:t>Si además suponemos que </a:t>
            </a:r>
            <a:r>
              <a:rPr i="1" lang="es"/>
              <a:t>X</a:t>
            </a:r>
            <a:r>
              <a:rPr i="1" lang="es" sz="1400"/>
              <a:t>t</a:t>
            </a:r>
            <a:r>
              <a:rPr lang="es"/>
              <a:t> está acotado, |</a:t>
            </a:r>
            <a:r>
              <a:rPr i="1" lang="es"/>
              <a:t>X</a:t>
            </a:r>
            <a:r>
              <a:rPr i="1" lang="es" sz="1400"/>
              <a:t>t</a:t>
            </a:r>
            <a:r>
              <a:rPr lang="es"/>
              <a:t>|&lt;0.2, sucede que </a:t>
            </a:r>
            <a:br>
              <a:rPr lang="es"/>
            </a:br>
            <a:r>
              <a:rPr lang="es"/>
              <a:t>                                                 va a ser relativamente estable y posiblemente se encuentre bien modelada por un poc. estacionario.</a:t>
            </a:r>
            <a:endParaRPr/>
          </a:p>
        </p:txBody>
      </p:sp>
      <p:pic>
        <p:nvPicPr>
          <p:cNvPr descr="\mathbb{E}[Y_t]  = \mu_t\text{ y } \sqrt{var(Y_t) }=\mu_t\sigma" id="321" name="Google Shape;321;p56" title="MathEquation,#3c3c3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450" y="2364600"/>
            <a:ext cx="21849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\log(Y_t)]  \approx \log(\mu_t)\text{ y } var(\log(Y_t)) \approx\sigma^2" id="322" name="Google Shape;322;p56" title="MathEquation,#3c3c3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225" y="2364600"/>
            <a:ext cx="344406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(1+X_t)Y_{t-1} " id="323" name="Google Shape;323;p56" title="MathEquation,#3c3c3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550" y="2987325"/>
            <a:ext cx="163871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og(Y_t) = \log((1+X_t)Y_{t-1}) = log(1+X_t)+log(Y_{t-1}) \rightarrow \log(Y_t) - \log(Y_{t-1}) = \log\left(\frac{Y_t}{Y_{t-1}}\right)= \log(1+X_t) " id="324" name="Google Shape;324;p56" title="MathEquation,#3c3c3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188" y="3343075"/>
            <a:ext cx="7902222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(1+X_t) \approx X_t\text{ y } \nabla(\log Y_t)\approx X_t " id="325" name="Google Shape;325;p56" title="MathEquation,#3c3c3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200" y="4042000"/>
            <a:ext cx="2988232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tendencia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Tendencia estocástica vs. tendencia determinística</a:t>
            </a:r>
            <a:endParaRPr/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Si bien no hay una definición unificada de qué son las </a:t>
            </a:r>
            <a:r>
              <a:rPr b="1" lang="es"/>
              <a:t>tendencias estocásticas</a:t>
            </a:r>
            <a:r>
              <a:rPr lang="es"/>
              <a:t>, se puede decir que son aquellas que un observador podría hallar al analizar una realización de una serie de tiempo, pero que si se tiene una realización distinta esa tendencia cambia.</a:t>
            </a:r>
            <a:endParaRPr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51" y="2713825"/>
            <a:ext cx="3710600" cy="23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875" y="2685450"/>
            <a:ext cx="3472325" cy="24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Tendencia estocástica vs. tendencia determinística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</a:t>
            </a:r>
            <a:r>
              <a:rPr b="1" lang="es"/>
              <a:t>tendencia determinística</a:t>
            </a:r>
            <a:r>
              <a:rPr lang="es"/>
              <a:t> es aquella que viene dada por el modelo, y es fija para toda la serie de tiempo, sin importar que realización se tenga. </a:t>
            </a:r>
            <a:r>
              <a:rPr i="1" lang="es"/>
              <a:t>Por ejemplo las variaciones cíclicas a los largo de las distintas estaciones del año.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el caso de la tendencia determinística, podemos estimarla y descontarla de la serie de tiempo. Esta situación se puede modelar como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r>
              <a:rPr lang="es"/>
              <a:t>donde      es la tendencia determinística y </a:t>
            </a:r>
            <a:r>
              <a:rPr i="1" lang="es"/>
              <a:t>X</a:t>
            </a:r>
            <a:r>
              <a:rPr i="1" lang="es" sz="1400"/>
              <a:t>t</a:t>
            </a:r>
            <a:r>
              <a:rPr lang="es"/>
              <a:t> es una serie de tiempo de media cero alrededor de     .</a:t>
            </a:r>
            <a:endParaRPr/>
          </a:p>
        </p:txBody>
      </p:sp>
      <p:pic>
        <p:nvPicPr>
          <p:cNvPr descr="Y_t  = X_t + \mu_t" id="345" name="Google Shape;345;p59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250" y="3040225"/>
            <a:ext cx="131948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" id="346" name="Google Shape;346;p59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125" y="3785725"/>
            <a:ext cx="287818" cy="25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" id="347" name="Google Shape;347;p59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250" y="3471225"/>
            <a:ext cx="287818" cy="2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modelos comunes para tendencia</a:t>
            </a:r>
            <a:endParaRPr/>
          </a:p>
        </p:txBody>
      </p:sp>
      <p:sp>
        <p:nvSpPr>
          <p:cNvPr id="353" name="Google Shape;353;p60"/>
          <p:cNvSpPr txBox="1"/>
          <p:nvPr>
            <p:ph idx="1" type="body"/>
          </p:nvPr>
        </p:nvSpPr>
        <p:spPr>
          <a:xfrm>
            <a:off x="311700" y="1838275"/>
            <a:ext cx="85206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Constante: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Lineal: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Cuadrática: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Cíclicas:                        , donde T es el período del ciclo.</a:t>
            </a:r>
            <a:r>
              <a:rPr i="1" lang="es"/>
              <a:t> Ejemplo: temperatura a lo largo del año tiene un período de T=12 meses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Coseno: </a:t>
            </a:r>
            <a:endParaRPr/>
          </a:p>
        </p:txBody>
      </p:sp>
      <p:pic>
        <p:nvPicPr>
          <p:cNvPr descr="\mu_t  = \mu\quad \forall t" id="354" name="Google Shape;354;p60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125" y="1900929"/>
            <a:ext cx="112265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 = \beta_0 + \beta_1t\quad\forall  t" id="355" name="Google Shape;355;p60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825" y="2352342"/>
            <a:ext cx="183063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 = \beta_0 + \beta_1t + \beta_2t^2\quad\forall  t" id="356" name="Google Shape;356;p60" title="MathEquation,#3f3f3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375" y="2730425"/>
            <a:ext cx="228314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 = \mu_{t-T}\quad \forall t" id="357" name="Google Shape;357;p60" title="MathEquation,#3f3f3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425" y="3182300"/>
            <a:ext cx="145142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u_t  =\beta\cos(2\pi ft + \phi)\quad \forall t" id="358" name="Google Shape;358;p60" title="MathEquation,#3f3f3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5600" y="4012250"/>
            <a:ext cx="2283146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Agenda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Revisión de actividad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Herramientas de preprocesamiento: transformación, diferenciación, promedio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Tendencia determinística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Modelos lineales, de promedio móvil y autorregresivos (AR, MA, ARMA)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43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estimar estas tendencias?</a:t>
            </a:r>
            <a:endParaRPr/>
          </a:p>
        </p:txBody>
      </p:sp>
      <p:sp>
        <p:nvSpPr>
          <p:cNvPr id="364" name="Google Shape;364;p61"/>
          <p:cNvSpPr txBox="1"/>
          <p:nvPr>
            <p:ph idx="1" type="body"/>
          </p:nvPr>
        </p:nvSpPr>
        <p:spPr>
          <a:xfrm>
            <a:off x="311700" y="1676975"/>
            <a:ext cx="8520600" cy="26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Suele emplearse el método de cuadrados mínimos para estimar los valores de los parámetros que describen la tendencia.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 llamamos           a los modelos presentados anteriormente, buscamos hallar los parámetros     que minimicen el ECM. Es decir, buscamos    que minimice</a:t>
            </a:r>
            <a:endParaRPr/>
          </a:p>
        </p:txBody>
      </p:sp>
      <p:pic>
        <p:nvPicPr>
          <p:cNvPr descr="\theta" id="365" name="Google Shape;365;p61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75" y="2898050"/>
            <a:ext cx="13143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t;\theta)" id="366" name="Google Shape;366;p61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950" y="2552950"/>
            <a:ext cx="54770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" id="367" name="Google Shape;367;p61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00" y="2898050"/>
            <a:ext cx="13143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\theta)=\frac{1}{n}\sum_{i=1}^n (y_t - f(t;\theta))^2" id="368" name="Google Shape;368;p61" title="MathEquation,#3f3f3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525" y="3345050"/>
            <a:ext cx="4044950" cy="4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constante:</a:t>
            </a:r>
            <a:endParaRPr/>
          </a:p>
        </p:txBody>
      </p:sp>
      <p:pic>
        <p:nvPicPr>
          <p:cNvPr descr="\left[\begin{matrix}&#10;y_n\\y_{n-1}\\\vdots\\y_1&#10;\end{matrix}\right]  = \left[\begin{matrix}1\\1\\\vdots\\1\end{matrix}\right] \mu + \left[\begin{matrix}x_n \\x_{n-1}\\\vdots\\ x_1\end{matrix}\right]" id="374" name="Google Shape;374;p62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475" y="1409475"/>
            <a:ext cx="2738544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2"/>
          <p:cNvSpPr txBox="1"/>
          <p:nvPr/>
        </p:nvSpPr>
        <p:spPr>
          <a:xfrm>
            <a:off x="573875" y="2863175"/>
            <a:ext cx="76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Luego, la solución por c.m. es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\mu  = {\underbrace{\left(\left[\begin{matrix}1&amp;\cdots&amp;1\end{matrix}\right] \left[\begin{matrix}1\\\vdots\\1\end{matrix}\right] \right)}_n}^{-1} \left[\begin{matrix}1&amp;\cdots&amp;1\end{matrix}\right]\left[\begin{matrix}&#10;y_n\\y_{n-1}\\\vdots\\y_1&#10;\end{matrix}\right] = \frac{1}{n} \sum_{t=1}^n y_t" id="376" name="Google Shape;376;p62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500" y="3410650"/>
            <a:ext cx="5719000" cy="14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lineal</a:t>
            </a:r>
            <a:endParaRPr/>
          </a:p>
        </p:txBody>
      </p:sp>
      <p:sp>
        <p:nvSpPr>
          <p:cNvPr id="382" name="Google Shape;382;p63"/>
          <p:cNvSpPr txBox="1"/>
          <p:nvPr>
            <p:ph idx="1" type="body"/>
          </p:nvPr>
        </p:nvSpPr>
        <p:spPr>
          <a:xfrm>
            <a:off x="311700" y="2453675"/>
            <a:ext cx="85206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Y la solución por c.m resulta</a:t>
            </a:r>
            <a:endParaRPr/>
          </a:p>
        </p:txBody>
      </p:sp>
      <p:pic>
        <p:nvPicPr>
          <p:cNvPr descr="\left[\begin{matrix}&#10;y_n\\y_{n-1}\\\vdots\\y_1&#10;\end{matrix}\right]  = \left[\begin{matrix}1&amp; n\\1 &amp; n-1\\\vdots&amp;\vdots\\1&amp;1\end{matrix}\right]  \left[\begin{matrix}\beta_0 \\\beta_1\end{matrix}\right]+ \left[\begin{matrix}x_n \\x_{n-1}\\\vdots\\ x_1\end{matrix}\right]" id="383" name="Google Shape;383;p63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810" y="1126103"/>
            <a:ext cx="3833962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[\begin{matrix}\hat{\beta}_0 \\\hat{\beta}_1\end{matrix}\right] = \left(\left[\begin{matrix}1&amp; n\\1 &amp; n-1\\\vdots&amp;\vdots\\1&amp;1\end{matrix}\right] ^T \left[\begin{matrix}1&amp; n\\1 &amp; n-1\\\vdots&amp;\vdots\\1&amp;1\end{matrix}\right] \right)^{-1} \left[\begin{matrix}1&amp; n\\1 &amp; n-1\\\vdots&amp;\vdots\\1&amp;1\end{matrix}\right] ^T\left[\begin{matrix}&#10;y_n\\y_{n-1}\\\vdots\\y_1&#10;\end{matrix}\right]  =  " id="384" name="Google Shape;384;p63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588" y="2890397"/>
            <a:ext cx="5707866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beta_1} = \frac{\sum_{t=1}^n (y_t-\bar{y})(t-\frac{n+1}{2})}{\sum_{t=1}^n (t-\frac{n+1}{2})^2 }" id="385" name="Google Shape;385;p63" title="MathEquation,#3f3f3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3950" y="4400400"/>
            <a:ext cx="196634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\beta}_0  =\bar{y} - \hat{\beta}_1\frac{n+1}{2}" id="386" name="Google Shape;386;p63" title="MathEquation,#3f3f3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78" y="4493438"/>
            <a:ext cx="1787800" cy="38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lineal</a:t>
            </a:r>
            <a:endParaRPr/>
          </a:p>
        </p:txBody>
      </p:sp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0" y="1090475"/>
            <a:ext cx="4323000" cy="32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4"/>
          <p:cNvPicPr preferRelativeResize="0"/>
          <p:nvPr/>
        </p:nvPicPr>
        <p:blipFill rotWithShape="1">
          <a:blip r:embed="rId4">
            <a:alphaModFix/>
          </a:blip>
          <a:srcRect b="0" l="0" r="37857" t="0"/>
          <a:stretch/>
        </p:blipFill>
        <p:spPr>
          <a:xfrm>
            <a:off x="4888151" y="1090475"/>
            <a:ext cx="3944151" cy="37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000" y="2009401"/>
            <a:ext cx="4178798" cy="31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99" y="1352549"/>
            <a:ext cx="4494875" cy="9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/>
          <p:nvPr/>
        </p:nvSpPr>
        <p:spPr>
          <a:xfrm>
            <a:off x="277700" y="1412650"/>
            <a:ext cx="4494900" cy="88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cuadrático</a:t>
            </a:r>
            <a:endParaRPr/>
          </a:p>
        </p:txBody>
      </p:sp>
      <p:sp>
        <p:nvSpPr>
          <p:cNvPr id="402" name="Google Shape;402;p65"/>
          <p:cNvSpPr txBox="1"/>
          <p:nvPr>
            <p:ph idx="1" type="body"/>
          </p:nvPr>
        </p:nvSpPr>
        <p:spPr>
          <a:xfrm>
            <a:off x="311700" y="2630200"/>
            <a:ext cx="8520600" cy="19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Y la solución por c.m. queda</a:t>
            </a:r>
            <a:endParaRPr/>
          </a:p>
        </p:txBody>
      </p:sp>
      <p:pic>
        <p:nvPicPr>
          <p:cNvPr descr="\left[\begin{matrix}&#10;y_n\\y_{n-1}\\\vdots\\y_1&#10;\end{matrix}\right]  = \underbrace{\left[\begin{matrix}1&amp; n &amp; n^2\\1 &amp; n-1 &amp; (n-1)^2\\\vdots&amp;\vdots\\1&amp;1&amp;1\end{matrix}\right]}_A\left[\begin{matrix}\beta_0 \\\beta_1\\\beta_2\end{matrix}\right]+ \left[\begin{matrix}x_n \\x_{n-1}\\\vdots\\ x_1\end{matrix}\right]" id="403" name="Google Shape;403;p65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48" y="1103350"/>
            <a:ext cx="4334514" cy="144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[\begin{matrix}\hat{\beta}_0 \\\hat{\beta}_1\\\hat{\beta}_2\end{matrix}\right]=(A^TA)^{-1}A^T\left[\begin{matrix}&#10;y_n\\y_{n-1}\\\vdots\\y_1&#10;\end{matrix}\right] " id="404" name="Google Shape;404;p65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688" y="2964500"/>
            <a:ext cx="280663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cuadrático</a:t>
            </a:r>
            <a:endParaRPr/>
          </a:p>
        </p:txBody>
      </p:sp>
      <p:pic>
        <p:nvPicPr>
          <p:cNvPr id="410" name="Google Shape;4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053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2625"/>
            <a:ext cx="4385529" cy="2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975" y="1170125"/>
            <a:ext cx="4181475" cy="3136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cíclico</a:t>
            </a:r>
            <a:endParaRPr/>
          </a:p>
        </p:txBody>
      </p:sp>
      <p:pic>
        <p:nvPicPr>
          <p:cNvPr descr="\mu_t  = \left\{\begin{array}{ll}\beta_1 &amp; t=1,1+T,1+2T,\ldots\\&#10;\beta_2 &amp; t=2,2+T,2+2T,\ldots\\&#10;\vdots\\&#10;\beta_T &amp; t=T,2T,3T,\ldots\\\end{array}\right." id="418" name="Google Shape;418;p67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63" y="1453175"/>
            <a:ext cx="3386666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[\begin{matrix}y_n\\y_{n-1}\\\vdots\\y_1 \end{matrix}\right]=A &#10;\left[\begin{matrix}\beta_1\\\beta_2\\\vdots\\\beta_T\end{matrix}\right] + \left[\begin{matrix}x_n\\x_{n-1}\\\vdots\\x_1\end{matrix}\right], \quad a_{i,j} =\left\{\begin{array}{lr}1 &amp; (i\,\mod\,j)=0\\&#10;0 &amp; (i\,\mod\,j)\neq0 \end{array} \right." id="419" name="Google Shape;419;p67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500" y="3254225"/>
            <a:ext cx="6763000" cy="14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cíclico</a:t>
            </a:r>
            <a:endParaRPr/>
          </a:p>
        </p:txBody>
      </p:sp>
      <p:sp>
        <p:nvSpPr>
          <p:cNvPr id="425" name="Google Shape;425;p68"/>
          <p:cNvSpPr txBox="1"/>
          <p:nvPr/>
        </p:nvSpPr>
        <p:spPr>
          <a:xfrm>
            <a:off x="265625" y="1243625"/>
            <a:ext cx="85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ejecutar ejemplo con serie de tiempo periódica en  la práctica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series de tiempo</a:t>
            </a:r>
            <a:endParaRPr/>
          </a:p>
        </p:txBody>
      </p:sp>
      <p:sp>
        <p:nvSpPr>
          <p:cNvPr id="436" name="Google Shape;436;p70"/>
          <p:cNvSpPr txBox="1"/>
          <p:nvPr>
            <p:ph idx="1" type="body"/>
          </p:nvPr>
        </p:nvSpPr>
        <p:spPr>
          <a:xfrm>
            <a:off x="5143575" y="1152475"/>
            <a:ext cx="36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Cada período presenta picos y valles bien marcados. La serie cae en sus valles a valores mínimos que suelen mantener un valor absoluto regular. En cada período se pueden observar dos picos a una distancia regular, donde el valor del segundo pico supera siempre al primero. Ambos picos tienen variaciones en su valor absoluto, a diferencia de los valles.</a:t>
            </a:r>
            <a:endParaRPr/>
          </a:p>
        </p:txBody>
      </p:sp>
      <p:pic>
        <p:nvPicPr>
          <p:cNvPr id="437" name="Google Shape;4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838774" cy="362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AEE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Ubuntu Medium"/>
                <a:ea typeface="Ubuntu Medium"/>
                <a:cs typeface="Ubuntu Medium"/>
                <a:sym typeface="Ubuntu Medium"/>
              </a:rPr>
              <a:t>Revisión actividad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Ajuste por cuadrados mínimos: caso cíclico</a:t>
            </a:r>
            <a:endParaRPr/>
          </a:p>
        </p:txBody>
      </p:sp>
      <p:pic>
        <p:nvPicPr>
          <p:cNvPr id="443" name="Google Shape;4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74" y="1170125"/>
            <a:ext cx="32575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1"/>
          <p:cNvPicPr preferRelativeResize="0"/>
          <p:nvPr/>
        </p:nvPicPr>
        <p:blipFill rotWithShape="1">
          <a:blip r:embed="rId4">
            <a:alphaModFix/>
          </a:blip>
          <a:srcRect b="0" l="0" r="34058" t="0"/>
          <a:stretch/>
        </p:blipFill>
        <p:spPr>
          <a:xfrm>
            <a:off x="5143575" y="2073600"/>
            <a:ext cx="3692600" cy="27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1"/>
          <p:cNvSpPr/>
          <p:nvPr/>
        </p:nvSpPr>
        <p:spPr>
          <a:xfrm>
            <a:off x="5203875" y="4563950"/>
            <a:ext cx="3632400" cy="446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75" y="1695450"/>
            <a:ext cx="4418110" cy="27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Ajuste por cuadrados mínimos: caso cíclico</a:t>
            </a:r>
            <a:endParaRPr/>
          </a:p>
        </p:txBody>
      </p:sp>
      <p:sp>
        <p:nvSpPr>
          <p:cNvPr id="452" name="Google Shape;452;p72"/>
          <p:cNvSpPr txBox="1"/>
          <p:nvPr>
            <p:ph idx="1" type="body"/>
          </p:nvPr>
        </p:nvSpPr>
        <p:spPr>
          <a:xfrm>
            <a:off x="5143575" y="1609675"/>
            <a:ext cx="36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Usando la técnica de cuadrados mínimos se pueden estimar los valores promedio de los períodos.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Luego si se resta a la serie original la serie estimada por cuadrados mínimos se obtiene una serie que puede servir para analizar estacionariedad.</a:t>
            </a:r>
            <a:endParaRPr/>
          </a:p>
        </p:txBody>
      </p:sp>
      <p:pic>
        <p:nvPicPr>
          <p:cNvPr id="453" name="Google Shape;4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75" y="1698850"/>
            <a:ext cx="4514900" cy="28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coseno</a:t>
            </a:r>
            <a:endParaRPr/>
          </a:p>
        </p:txBody>
      </p:sp>
      <p:sp>
        <p:nvSpPr>
          <p:cNvPr id="459" name="Google Shape;45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Reescribiendo la tendencia podemos llevarla a una expresión lineal:</a:t>
            </a:r>
            <a:endParaRPr/>
          </a:p>
        </p:txBody>
      </p:sp>
      <p:pic>
        <p:nvPicPr>
          <p:cNvPr descr="\begin{array}{c}\mu_t = \beta\cos(2\pi f t+ \phi)  = \beta_1\cos(2\pi f t) + \beta_2\cos(2\pi f t) ,\\ \beta_1  = \beta\cos(\phi),\ \beta_1  = \beta\sin(\phi)\end{array}" id="460" name="Google Shape;460;p73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750" y="1726576"/>
            <a:ext cx="477249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[\begin{matrix}&#10;y_n\\y_{n-1}\\\vdots\\y_1&#10;\end{matrix}\right]  = \underbrace{\left[\begin{matrix}1&amp; \cos(2\pi f n) &amp; \sin(2\pi f n)\\1 &amp; \cos(2\pi f (n-1)) &amp; \sin(2\pi f (n-1))\\\vdots&amp;\vdots\\1&amp;\cos(2\pi f1)&amp;\sin(2\pi f1)\end{matrix}\right]}_A\left[\begin{matrix}\beta_0 \\\beta_1\\\beta_2\end{matrix}\right]+ \left[\begin{matrix}x_n \\x_{n-1}\\\vdots\\ x_1\end{matrix}\right]" id="461" name="Google Shape;461;p73" title="MathEquation,#3f3f3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811" y="2813491"/>
            <a:ext cx="5798384" cy="14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¡Cuidado!</a:t>
            </a:r>
            <a:endParaRPr/>
          </a:p>
        </p:txBody>
      </p:sp>
      <p:sp>
        <p:nvSpPr>
          <p:cNvPr id="467" name="Google Shape;46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resultados por cuadrados mínimos son válidos estrictamente sólo cuando Xt es un proceso blanco (las muestras temporales son independientes entre sí).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Sin embargo, se puede demostrar que si el proceso es estacionario los resultados son asintóticamente válidos, y sus varianzas coinciden con la de los estimadores de mínima varianza para los parámetros. 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Estimando X</a:t>
            </a:r>
            <a:r>
              <a:rPr lang="es" sz="2355"/>
              <a:t>t</a:t>
            </a:r>
            <a:endParaRPr sz="2355"/>
          </a:p>
        </p:txBody>
      </p:sp>
      <p:sp>
        <p:nvSpPr>
          <p:cNvPr id="473" name="Google Shape;47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Los valores de X</a:t>
            </a:r>
            <a:r>
              <a:rPr lang="es" sz="1500"/>
              <a:t>t</a:t>
            </a:r>
            <a:r>
              <a:rPr lang="es"/>
              <a:t> pueden ser estimados a partir de los residuos de la estimación de los parámetros: </a:t>
            </a:r>
            <a:endParaRPr/>
          </a:p>
        </p:txBody>
      </p:sp>
      <p:pic>
        <p:nvPicPr>
          <p:cNvPr descr="\hat{x}_t = y_t - \hat{\mu}_t" id="474" name="Google Shape;474;p75" title="MathEquation,#3f3f3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113" y="1956925"/>
            <a:ext cx="1459770" cy="3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type="title"/>
          </p:nvPr>
        </p:nvSpPr>
        <p:spPr>
          <a:xfrm>
            <a:off x="311700" y="2150850"/>
            <a:ext cx="85206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40"/>
              <a:t>Modelos para series de tiempo</a:t>
            </a:r>
            <a:endParaRPr sz="32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40"/>
              <a:t> estacionarias</a:t>
            </a:r>
            <a:endParaRPr sz="324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lineal general</a:t>
            </a:r>
            <a:endParaRPr/>
          </a:p>
        </p:txBody>
      </p:sp>
      <p:sp>
        <p:nvSpPr>
          <p:cNvPr id="485" name="Google Shape;485;p77"/>
          <p:cNvSpPr txBox="1"/>
          <p:nvPr>
            <p:ph idx="1" type="body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Sean        la serie de tiempo observada y        una serie de ruido blanco no observable.        es una secuencia de v.a. i.i.d, con media cero y varianza     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Un proceso lineal general es aquel que puede representarse como una combinación lineal de términos presentes y pasados del proceso de ruido blanco: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 la cantidad de términos a sumar es infinita se pide que            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puede demostrar que: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                     </a:t>
            </a:r>
            <a:endParaRPr/>
          </a:p>
        </p:txBody>
      </p:sp>
      <p:pic>
        <p:nvPicPr>
          <p:cNvPr descr="\{Y_t\}" id="486" name="Google Shape;486;p77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50" y="1275503"/>
            <a:ext cx="40721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e_t\}" id="487" name="Google Shape;487;p77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400" y="1275500"/>
            <a:ext cx="383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e_t\}" id="488" name="Google Shape;488;p77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450" y="1587750"/>
            <a:ext cx="38339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e_t + a_1 e_{t-1} + a_2 e_{t-2} + \ldots" id="489" name="Google Shape;489;p77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925" y="2733675"/>
            <a:ext cx="312615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_{i=1}^\infty a_i^2 &lt;\infty" id="490" name="Google Shape;490;p77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500" y="3284850"/>
            <a:ext cx="110434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Y_t]=0" id="491" name="Google Shape;491;p77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5750" y="4264300"/>
            <a:ext cx="83967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k = cov(Y_t, Y_{t-k}) = \sigma_e^2\sum_{i=1}^\infty a_i a_{i+k},\quad k\geq 0" id="492" name="Google Shape;492;p77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775" y="4264300"/>
            <a:ext cx="39076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4566" y="4264311"/>
            <a:ext cx="223207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2016" y="4264311"/>
            <a:ext cx="223207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_e^2" id="495" name="Google Shape;495;p77" title="MathEquation,#3e3e3e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97600" y="1587750"/>
            <a:ext cx="227040" cy="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promedios móviles</a:t>
            </a:r>
            <a:endParaRPr/>
          </a:p>
        </p:txBody>
      </p:sp>
      <p:sp>
        <p:nvSpPr>
          <p:cNvPr id="501" name="Google Shape;50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</a:t>
            </a:r>
            <a:r>
              <a:rPr b="1" lang="es"/>
              <a:t>modelo de promedio móvil (MA)</a:t>
            </a:r>
            <a:r>
              <a:rPr lang="es"/>
              <a:t> es un modelo lineal general donde existe una cantidad finita términos    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Diremos que       es un modelo de promedio móvil de orden q (MA(q)) 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parámetros de este modelo son los pesos            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estos modelos,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_i\neq 0" id="502" name="Google Shape;502;p78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675" y="1572550"/>
            <a:ext cx="63302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{Y_t\}" id="503" name="Google Shape;503;p78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975" y="2050125"/>
            <a:ext cx="40721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e_t -a_1 e_{t-1} -\ldots - a_qe_{t-q} " id="504" name="Google Shape;504;p78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538" y="2571750"/>
            <a:ext cx="294492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1,\ldots, a_q" id="505" name="Google Shape;505;p78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5300" y="2970350"/>
            <a:ext cx="116781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0 = (1+a_1^2 +\ldots+a_q^2)\sigma_e^2" id="506" name="Google Shape;506;p78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525" y="3645950"/>
            <a:ext cx="223296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k = \left\{ \begin{array}{cr} \frac{-a_k +a_1a_{k+1} + a_2a_{k+2}+\ldots+a_{1-k}a_q}{1+a_1^2+\ldots+a_q^2} &amp; k=1,2,\ldots q\\&#10;0 &amp; k&gt;q\end{array}\right. " id="507" name="Google Shape;507;p78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1200" y="4088600"/>
            <a:ext cx="3780466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Ejemplo!</a:t>
            </a:r>
            <a:endParaRPr/>
          </a:p>
        </p:txBody>
      </p:sp>
      <p:pic>
        <p:nvPicPr>
          <p:cNvPr id="513" name="Google Shape;5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225" y="1593450"/>
            <a:ext cx="4462850" cy="4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075" y="1163325"/>
            <a:ext cx="4060500" cy="15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175" y="3063050"/>
            <a:ext cx="4955401" cy="20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350" y="3697300"/>
            <a:ext cx="3602725" cy="6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autoregresivo</a:t>
            </a:r>
            <a:endParaRPr/>
          </a:p>
        </p:txBody>
      </p:sp>
      <p:sp>
        <p:nvSpPr>
          <p:cNvPr id="522" name="Google Shape;522;p80"/>
          <p:cNvSpPr txBox="1"/>
          <p:nvPr>
            <p:ph idx="1" type="body"/>
          </p:nvPr>
        </p:nvSpPr>
        <p:spPr>
          <a:xfrm>
            <a:off x="311700" y="1254725"/>
            <a:ext cx="85206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modelos autorregresivos incluyen regresiones sobre sí mismos.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Diremos que     es un modelo autorregresivo de orden p (AR(p)) si cumple que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Suponemos entonces que para cada t,     es independiente de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modelo AR(p) tiene asociado su polinomio característico definido como: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puede demostrar que el proceso es AR(q) es estacionario si las raíces          se encuentran fuera del círculo unitario (módulo mayor a 1)</a:t>
            </a:r>
            <a:endParaRPr/>
          </a:p>
        </p:txBody>
      </p:sp>
      <p:pic>
        <p:nvPicPr>
          <p:cNvPr descr="{Y_t}" id="523" name="Google Shape;523;p80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600" y="1824114"/>
            <a:ext cx="231698" cy="289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a_1 Y_{t-1} + \ldots+a_pY_{t-p} + e_t" id="524" name="Google Shape;524;p80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888" y="2230033"/>
            <a:ext cx="2988236" cy="289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80"/>
          <p:cNvGrpSpPr/>
          <p:nvPr/>
        </p:nvGrpSpPr>
        <p:grpSpPr>
          <a:xfrm>
            <a:off x="5862250" y="2166198"/>
            <a:ext cx="1700600" cy="431031"/>
            <a:chOff x="5862250" y="2157325"/>
            <a:chExt cx="1700600" cy="377700"/>
          </a:xfrm>
        </p:grpSpPr>
        <p:sp>
          <p:nvSpPr>
            <p:cNvPr id="526" name="Google Shape;526;p80"/>
            <p:cNvSpPr/>
            <p:nvPr/>
          </p:nvSpPr>
          <p:spPr>
            <a:xfrm>
              <a:off x="5862250" y="2245825"/>
              <a:ext cx="231600" cy="254100"/>
            </a:xfrm>
            <a:prstGeom prst="rect">
              <a:avLst/>
            </a:prstGeom>
            <a:noFill/>
            <a:ln cap="flat" cmpd="sng" w="19050">
              <a:solidFill>
                <a:srgbClr val="49AE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7" name="Google Shape;527;p80"/>
            <p:cNvCxnSpPr>
              <a:stCxn id="526" idx="3"/>
            </p:cNvCxnSpPr>
            <p:nvPr/>
          </p:nvCxnSpPr>
          <p:spPr>
            <a:xfrm>
              <a:off x="6093850" y="2372875"/>
              <a:ext cx="246000" cy="1200"/>
            </a:xfrm>
            <a:prstGeom prst="straightConnector1">
              <a:avLst/>
            </a:prstGeom>
            <a:noFill/>
            <a:ln cap="flat" cmpd="sng" w="19050">
              <a:solidFill>
                <a:srgbClr val="49AEE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8" name="Google Shape;528;p80"/>
            <p:cNvSpPr txBox="1"/>
            <p:nvPr/>
          </p:nvSpPr>
          <p:spPr>
            <a:xfrm>
              <a:off x="6293250" y="2157325"/>
              <a:ext cx="12696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chemeClr val="dk2"/>
                  </a:solidFill>
                </a:rPr>
                <a:t>innovación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pic>
        <p:nvPicPr>
          <p:cNvPr descr="e_t" id="529" name="Google Shape;529;p80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500" y="2735199"/>
            <a:ext cx="265274" cy="289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{t-1}, Y_{t-2},\ldots" id="530" name="Google Shape;530;p80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375" y="2735199"/>
            <a:ext cx="1345696" cy="289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hi(x) = 1- a_1 x + a_2x^2 + \ldots + a_px^p" id="531" name="Google Shape;531;p80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7762" y="3612521"/>
            <a:ext cx="3848484" cy="362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hi(x) " id="532" name="Google Shape;532;p80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4200" y="4164875"/>
            <a:ext cx="387524" cy="2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>
              <a:solidFill>
                <a:srgbClr val="1691C1"/>
              </a:solidFill>
            </a:endParaRPr>
          </a:p>
        </p:txBody>
      </p:sp>
      <p:sp>
        <p:nvSpPr>
          <p:cNvPr id="220" name="Google Shape;220;p45"/>
          <p:cNvSpPr txBox="1"/>
          <p:nvPr>
            <p:ph idx="1" type="body"/>
          </p:nvPr>
        </p:nvSpPr>
        <p:spPr>
          <a:xfrm>
            <a:off x="316000" y="1205650"/>
            <a:ext cx="8516400" cy="3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Box and Jenkins plantean tres etapas de </a:t>
            </a:r>
            <a:r>
              <a:rPr b="1" lang="es"/>
              <a:t>modelado:</a:t>
            </a:r>
            <a:endParaRPr b="1"/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Especificaciones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Gráficos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Estadísticas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Contexto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Ajuste</a:t>
            </a:r>
            <a:endParaRPr b="1"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Parámetros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Valores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s"/>
              <a:t>Diagnóstico</a:t>
            </a:r>
            <a:r>
              <a:rPr lang="es"/>
              <a:t> </a:t>
            </a:r>
            <a:endParaRPr/>
          </a:p>
          <a:p>
            <a:pPr indent="-32575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Testing</a:t>
            </a:r>
            <a:endParaRPr/>
          </a:p>
        </p:txBody>
      </p:sp>
      <p:cxnSp>
        <p:nvCxnSpPr>
          <p:cNvPr id="221" name="Google Shape;221;p45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3" name="Google Shape;223;p45"/>
          <p:cNvSpPr txBox="1"/>
          <p:nvPr/>
        </p:nvSpPr>
        <p:spPr>
          <a:xfrm>
            <a:off x="4827300" y="3022500"/>
            <a:ext cx="38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/>
              <a:t>“everything should be made as simple as possible but no simpler”</a:t>
            </a:r>
            <a:endParaRPr i="1" sz="1800"/>
          </a:p>
        </p:txBody>
      </p:sp>
      <p:sp>
        <p:nvSpPr>
          <p:cNvPr id="224" name="Google Shape;224;p45"/>
          <p:cNvSpPr/>
          <p:nvPr/>
        </p:nvSpPr>
        <p:spPr>
          <a:xfrm>
            <a:off x="319800" y="2931450"/>
            <a:ext cx="8504400" cy="92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69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45"/>
          <p:cNvCxnSpPr/>
          <p:nvPr/>
        </p:nvCxnSpPr>
        <p:spPr>
          <a:xfrm>
            <a:off x="1278575" y="3959900"/>
            <a:ext cx="1015500" cy="0"/>
          </a:xfrm>
          <a:prstGeom prst="straightConnector1">
            <a:avLst/>
          </a:prstGeom>
          <a:noFill/>
          <a:ln cap="flat" cmpd="sng" w="9525">
            <a:solidFill>
              <a:srgbClr val="49AE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45"/>
          <p:cNvSpPr/>
          <p:nvPr/>
        </p:nvSpPr>
        <p:spPr>
          <a:xfrm>
            <a:off x="327900" y="2010450"/>
            <a:ext cx="8504400" cy="92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9AE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AR(1)</a:t>
            </a:r>
            <a:endParaRPr/>
          </a:p>
        </p:txBody>
      </p:sp>
      <p:sp>
        <p:nvSpPr>
          <p:cNvPr id="538" name="Google Shape;53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 p=1, tenemos que                             , luego               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Puedo tomar la varianza miembro a miembro para obtener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Además,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 partir del valor semilla de      obtenemos de forma recursiva que </a:t>
            </a:r>
            <a:endParaRPr/>
          </a:p>
        </p:txBody>
      </p:sp>
      <p:pic>
        <p:nvPicPr>
          <p:cNvPr descr="Y_{t} = a_1Y_{t-1}+e_t" id="539" name="Google Shape;539;p81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825" y="1263488"/>
            <a:ext cx="166557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bb{E}[Y_t] = 0" id="540" name="Google Shape;540;p81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200" y="1263500"/>
            <a:ext cx="83967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r(Y_t)  = a_1^2 var(Y_{t-1}) + \sigma_e^2 \rightarrow C_ 0 = a_1^2 C_0 + \sigma_e^2 \Rightarrow C_0  = \frac{\sigma_e^2}{1-a_1^2}" id="541" name="Google Shape;541;p81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900" y="2096725"/>
            <a:ext cx="5316076" cy="40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C_k = cov(Y_{t-k}, Y_t) &amp;=cov(Y_{t-k}, a_1 Y_{t-1} + e_t)\\&#10;&amp;= a_1 \underbrace{cov(Y_{t-k}, Y_{t-1})}_{C_{k-1}} + \underbrace{cov(Y_{t-k},e_t)}_{0} \\&#10;&amp;= a_1C_{k-1} &#10;\end{align}" id="542" name="Google Shape;542;p81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900" y="2917450"/>
            <a:ext cx="4569312" cy="1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1"/>
          <p:cNvSpPr/>
          <p:nvPr/>
        </p:nvSpPr>
        <p:spPr>
          <a:xfrm>
            <a:off x="7271725" y="1873075"/>
            <a:ext cx="1409400" cy="978480"/>
          </a:xfrm>
          <a:prstGeom prst="cloud">
            <a:avLst/>
          </a:prstGeom>
          <a:solidFill>
            <a:srgbClr val="49AEE5"/>
          </a:solidFill>
          <a:ln cap="flat" cmpd="sng" w="28575">
            <a:solidFill>
              <a:srgbClr val="1691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|a_1|&lt;1&#10;" id="544" name="Google Shape;544;p81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1600" y="2171822"/>
            <a:ext cx="839676" cy="300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0" id="545" name="Google Shape;545;p81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3325" y="4073150"/>
            <a:ext cx="289046" cy="253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k  = a_1^k \frac{\sigma_e^2}{1-a_1^2}" id="546" name="Google Shape;546;p81" title="MathEquation,#3e3e3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8850" y="4379800"/>
            <a:ext cx="1409400" cy="51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AR(1)</a:t>
            </a:r>
            <a:endParaRPr/>
          </a:p>
        </p:txBody>
      </p:sp>
      <p:pic>
        <p:nvPicPr>
          <p:cNvPr id="552" name="Google Shape;55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550" y="1152475"/>
            <a:ext cx="5819250" cy="37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AR(1) como un proceso lineal general</a:t>
            </a:r>
            <a:endParaRPr/>
          </a:p>
        </p:txBody>
      </p:sp>
      <p:sp>
        <p:nvSpPr>
          <p:cNvPr id="558" name="Google Shape;55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comprender el modelo, la expresión dada para el modelo AR(1) es muy útil, sin embargo para muchas otras cosas es necesario llevarlo a la forma de un proceso general lineal.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eso comenzamos reemplazando        por                      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aplicando la misma idea (k-1) veces: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Asumiendo              e incrementando k sin límite tenemos que</a:t>
            </a:r>
            <a:endParaRPr/>
          </a:p>
        </p:txBody>
      </p:sp>
      <p:pic>
        <p:nvPicPr>
          <p:cNvPr descr="Y_{t-1}\qquad a_1Y_{t-2} + e_{t-1}" id="559" name="Google Shape;559;p83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250" y="2288150"/>
            <a:ext cx="2232968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=a_1(a_1Y_{t-2} + e_{t-1}) + e_t  = a_1^2Y_{t-2} + a_1e_{t-1} +e_t" id="560" name="Google Shape;560;p83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663" y="2689800"/>
            <a:ext cx="5186676" cy="3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=a_1^k e_{t-k} + a_1^{k-1}e_{t-k+1} + \ldots + a_1e_{t-1}+e_t" id="561" name="Google Shape;561;p83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8675" y="3528500"/>
            <a:ext cx="4292404" cy="3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|a_1|&lt;\infty" id="562" name="Google Shape;562;p83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2550" y="4053650"/>
            <a:ext cx="81606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= e_t+ a_1e_{t-1}+ a_1^2 e_{t-2} + a_1^3 e_{t-3}  + \ldots" id="563" name="Google Shape;563;p83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6591" y="4389611"/>
            <a:ext cx="4163934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= e_t+ \psi_1e_{t-1}+ \psi_2 e_{t-2} + \psi_3 e_{t-3}  + \ldots" id="564" name="Google Shape;564;p83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5088" y="4779826"/>
            <a:ext cx="414694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AR(p)</a:t>
            </a:r>
            <a:endParaRPr/>
          </a:p>
        </p:txBody>
      </p:sp>
      <p:sp>
        <p:nvSpPr>
          <p:cNvPr id="570" name="Google Shape;570;p8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 mostrar que una condición necesaria (pero no suficiente) para que el proceso sea estacionario es que                                     y                               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Al igual que como hicimos para el AR(1), podemos calcular</a:t>
            </a:r>
            <a:r>
              <a:rPr lang="es"/>
              <a:t> la</a:t>
            </a:r>
            <a:r>
              <a:rPr lang="es"/>
              <a:t> función de autocovarianza y autocorrelación: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_1+ a_2 + \ldots + a_p &lt;1\quad |a_p|&lt;1" id="571" name="Google Shape;571;p84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771" y="1812775"/>
            <a:ext cx="323942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R_k  &amp;= \frac{cov(Y_t, Y_{t-k})}{C_0}&#10;=a_1R_{k-1} + \ldots + a_pR_{k-p} &#10;\end{align}" id="572" name="Google Shape;572;p84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8174" y="4067122"/>
            <a:ext cx="4207658" cy="609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egin{align}&#10;C_k  = cov(Y_t, Y_{t-k})&amp;=cov(a_1Y_{t-1},Y_{t-k}) + \ldots + cov(a_pY_{t-p},Y_{t-k})+cov(e_t, Y_{t-k})\\&#10;&amp;=a_1C_{k-1} + \ldots +a_p C_{k-p} &#10;\end{align}" id="573" name="Google Shape;573;p84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00" y="3181350"/>
            <a:ext cx="7865806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AR(p)</a:t>
            </a:r>
            <a:endParaRPr/>
          </a:p>
        </p:txBody>
      </p:sp>
      <p:sp>
        <p:nvSpPr>
          <p:cNvPr id="579" name="Google Shape;579;p85"/>
          <p:cNvSpPr txBox="1"/>
          <p:nvPr>
            <p:ph idx="1" type="body"/>
          </p:nvPr>
        </p:nvSpPr>
        <p:spPr>
          <a:xfrm>
            <a:off x="311700" y="1152475"/>
            <a:ext cx="8520600" cy="3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Evaluando para k=1,...,p y recordando que             y                    obtenemos las </a:t>
            </a:r>
            <a:r>
              <a:rPr b="1" lang="es"/>
              <a:t>ecuaciones de Yule-Walker (Y-W)</a:t>
            </a:r>
            <a:r>
              <a:rPr lang="es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Dado los valores de                   , se puede resolver el sistema de ecuaciones para hallar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Finalmente, podemos usar estos valores para hallar                                          observando que </a:t>
            </a:r>
            <a:endParaRPr/>
          </a:p>
        </p:txBody>
      </p:sp>
      <p:pic>
        <p:nvPicPr>
          <p:cNvPr descr="\left\{\begin{align}&#10;R_1 &amp;= a_1 + a_2 R_1 + \ldots + a_p R_{p-1}\\&#10;\vdots&amp;\\&#10;R_p &amp;= a_1R_{p-1} + a_2R_{p-2} + \ldots + a_pR_{p}&#10;\end{align}\right." id="580" name="Google Shape;580;p85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125" y="1979555"/>
            <a:ext cx="4305904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k  = R_{-k}" id="581" name="Google Shape;581;p85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25" y="1282738"/>
            <a:ext cx="1112046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1,\ldots,a_p" id="582" name="Google Shape;582;p85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100" y="3471225"/>
            <a:ext cx="117456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1,\ldots,R_p" id="583" name="Google Shape;583;p85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350" y="3774075"/>
            <a:ext cx="103147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0  =1" id="584" name="Google Shape;584;p85" title="MathEquation,#3e3e3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550" y="1282750"/>
            <a:ext cx="752592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0=a_1 C_1 + \ldots + a_pC_p + \sigma_e^2" id="585" name="Google Shape;585;p85" title="MathEquation,#3e3e3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2025" y="4251675"/>
            <a:ext cx="2540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_0=a_1 R_1C_0 + \ldots + a_pR_pC_0 + \sigma_e^2 \Rightarrow C_0  =\frac{\sigma_e^2}{1-a_1R_1 - \ldots-a_pR_p}" id="586" name="Google Shape;586;p85" title="MathEquation,#3e3e3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74000" y="4581863"/>
            <a:ext cx="6128026" cy="46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350" y="1316888"/>
            <a:ext cx="3981950" cy="159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Ejemplo!</a:t>
            </a:r>
            <a:endParaRPr/>
          </a:p>
        </p:txBody>
      </p:sp>
      <p:pic>
        <p:nvPicPr>
          <p:cNvPr id="593" name="Google Shape;5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375" y="3094575"/>
            <a:ext cx="4767924" cy="19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73375"/>
            <a:ext cx="4538642" cy="68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931625"/>
            <a:ext cx="3549378" cy="6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ARMA</a:t>
            </a:r>
            <a:endParaRPr/>
          </a:p>
        </p:txBody>
      </p:sp>
      <p:sp>
        <p:nvSpPr>
          <p:cNvPr id="601" name="Google Shape;601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modelo arma es una combinación de un proceso AR con un MA. Diremos que           </a:t>
            </a:r>
            <a:br>
              <a:rPr lang="es"/>
            </a:br>
            <a:r>
              <a:rPr lang="es"/>
              <a:t>       sigue un modelo ARMA(p,q) 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Si se satisfacen las condiciones de estacionariedad, el modelo ARMA(p,q) puede reescribirse como un proceso lineal general con coeficientes               dados por:</a:t>
            </a:r>
            <a:endParaRPr/>
          </a:p>
        </p:txBody>
      </p:sp>
      <p:pic>
        <p:nvPicPr>
          <p:cNvPr descr="\{Y_t\}" id="602" name="Google Shape;602;p87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00" y="1549225"/>
            <a:ext cx="407214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a_1Y_{t-1} + \ldots + a_pY_{t-p} + e_t - b_1e_{t-1} -\ldots - b_qe_{t-q}" id="603" name="Google Shape;603;p87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875" y="1904025"/>
            <a:ext cx="5210256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si_1,\psi_2,\ldots" id="604" name="Google Shape;604;p87" title="MathEquation,#3e3e3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350" y="2766025"/>
            <a:ext cx="791626" cy="201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\{ \begin{array}{l}\psi_0 =1\\&#10;\psi_1=-b_1+a_1\\&#10;\psi_2 = -b_2 + a_2  + a_1 \psi_1 \\&#10;\vdots\\&#10;\psi_j =-b_j  + a_{p}\psi_{j-p} + a_{p-1}\psi_{j-p+1}+\ldots+a_1\psi_{j-1}&#10;\end{array}\right. \qquad \psi_j=0, si\ j&lt;0\ y\ b_j=0\ si\ j&gt;q" id="605" name="Google Shape;605;p87" title="MathEquation,#3e3e3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975" y="3196725"/>
            <a:ext cx="6873250" cy="13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ARMA(p,q)</a:t>
            </a:r>
            <a:endParaRPr/>
          </a:p>
        </p:txBody>
      </p:sp>
      <p:sp>
        <p:nvSpPr>
          <p:cNvPr id="611" name="Google Shape;61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 ver que la función de autocorrelación está dada por: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 k&gt;q entonces la expresión puede simplificarse como: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_k  = a_1C_{k-1} + a_2C_{k-2} + \ldots + a_pC_{k-p}" id="612" name="Google Shape;612;p88" title="MathEquation,#3e3e3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850" y="4106525"/>
            <a:ext cx="40640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\{ &#10;\begin{align} &#10;C_0 &amp;= a_1C_1 + a_2C_2 +\ldots-\sigma_e^2(b_0 + b_1\psi_1 +\ldots + b_q\psi_q)\\&#10;C_1  &amp;= a_1 C_0 + a_2C_1 + \ldots + a_pC_{p-1}-\sigma e^2(b_1 + b_2\psi_1+\ldots+b_1\psi_{q-1}) \\&#10;\vdots&amp;\\&#10;C_p &amp;= a_1C_{p-1} + a_2C_{p-2} + \ldots + a_pC_0-\sigma_e^2(b_p + b_{p+1}\psi_1+\ldots+b_q\psi_{q-p})&#10;\end{align}&#10;\right." id="613" name="Google Shape;613;p88" title="MathEquation,#3e3e3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475" y="1920767"/>
            <a:ext cx="6751052" cy="12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Ejemplo!</a:t>
            </a:r>
            <a:endParaRPr/>
          </a:p>
        </p:txBody>
      </p:sp>
      <p:pic>
        <p:nvPicPr>
          <p:cNvPr id="619" name="Google Shape;6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50" y="1243650"/>
            <a:ext cx="4159950" cy="16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39075"/>
            <a:ext cx="4324050" cy="63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702450"/>
            <a:ext cx="3690591" cy="6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2591" y="3036850"/>
            <a:ext cx="4769720" cy="19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0"/>
          <p:cNvSpPr txBox="1"/>
          <p:nvPr>
            <p:ph type="title"/>
          </p:nvPr>
        </p:nvSpPr>
        <p:spPr>
          <a:xfrm>
            <a:off x="311700" y="445025"/>
            <a:ext cx="87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628" name="Google Shape;628;p90"/>
          <p:cNvSpPr txBox="1"/>
          <p:nvPr>
            <p:ph idx="1" type="body"/>
          </p:nvPr>
        </p:nvSpPr>
        <p:spPr>
          <a:xfrm>
            <a:off x="311700" y="1152475"/>
            <a:ext cx="87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Hemos visto un camino para modelar series de tiempo basado en </a:t>
            </a:r>
            <a:r>
              <a:rPr b="1" lang="es" sz="1300"/>
              <a:t>tres partes: identificación, ajuste y test</a:t>
            </a:r>
            <a:r>
              <a:rPr lang="es" sz="1300"/>
              <a:t>. 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Usamos </a:t>
            </a:r>
            <a:r>
              <a:rPr b="1" lang="es" sz="1300"/>
              <a:t>transformaciones, </a:t>
            </a:r>
            <a:r>
              <a:rPr lang="es" sz="1300"/>
              <a:t>extraemos</a:t>
            </a:r>
            <a:r>
              <a:rPr lang="es" sz="1300"/>
              <a:t> información y </a:t>
            </a:r>
            <a:r>
              <a:rPr b="1" lang="es" sz="1300"/>
              <a:t>proponemos un modelo,</a:t>
            </a:r>
            <a:r>
              <a:rPr lang="es" sz="1300"/>
              <a:t> estocástico o determinista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Vimos modelos con </a:t>
            </a:r>
            <a:r>
              <a:rPr b="1" lang="es" sz="1300"/>
              <a:t>tendencia determinística</a:t>
            </a:r>
            <a:r>
              <a:rPr lang="es" sz="1300"/>
              <a:t> con ejemplos: </a:t>
            </a:r>
            <a:r>
              <a:rPr b="1" lang="es" sz="1300"/>
              <a:t>lineal, cuadrático, cíclico y coseno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Hicimos ajustes por </a:t>
            </a:r>
            <a:r>
              <a:rPr b="1" lang="es" sz="1300"/>
              <a:t>cuadrados mínimos</a:t>
            </a:r>
            <a:r>
              <a:rPr lang="es" sz="1300"/>
              <a:t> para encontrar los </a:t>
            </a:r>
            <a:r>
              <a:rPr b="1" lang="es" sz="1300"/>
              <a:t>valores de los parámetros</a:t>
            </a:r>
            <a:r>
              <a:rPr lang="es" sz="1300"/>
              <a:t> a estimar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En la segunda parte, vimos </a:t>
            </a:r>
            <a:r>
              <a:rPr b="1" lang="es" sz="1300"/>
              <a:t>modelos estocásticos: MA, AR</a:t>
            </a:r>
            <a:r>
              <a:rPr lang="es" sz="1300"/>
              <a:t> y ARMA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Estudiamos las propiedades a partir de la </a:t>
            </a:r>
            <a:r>
              <a:rPr b="1" lang="es" sz="1300"/>
              <a:t>Autocorrelación y Autocovarianza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 sz="1300"/>
              <a:t>Generalizamos</a:t>
            </a:r>
            <a:r>
              <a:rPr lang="es" sz="1300"/>
              <a:t> los resultados </a:t>
            </a:r>
            <a:r>
              <a:rPr b="1" lang="es" sz="1300"/>
              <a:t>de forma analítica</a:t>
            </a:r>
            <a:endParaRPr b="1"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Buscamos </a:t>
            </a:r>
            <a:r>
              <a:rPr b="1" lang="es" sz="1300"/>
              <a:t>identificar los parámetros</a:t>
            </a:r>
            <a:r>
              <a:rPr lang="es" sz="1300"/>
              <a:t> y sus valores para modelos estocásticos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Nos vamos a concentrar la próxima clase en probar y medir la </a:t>
            </a:r>
            <a:r>
              <a:rPr b="1" lang="es" sz="1300"/>
              <a:t>bondad del modelo</a:t>
            </a:r>
            <a:r>
              <a:rPr lang="es" sz="1300"/>
              <a:t> propuesto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Análisis de Series de Tiempo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32" name="Google Shape;232;p46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práctico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Práctico </a:t>
            </a:r>
            <a:endParaRPr/>
          </a:p>
        </p:txBody>
      </p:sp>
      <p:sp>
        <p:nvSpPr>
          <p:cNvPr id="639" name="Google Shape;63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" sz="1600"/>
              <a:t>1: Graficar una serie a partir de un dataset relevante. Explicar observaciones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" sz="1600"/>
              <a:t>2: Descomponer una serie de tiempo usando el modelo aditivo y el modelo multiplicativo.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" sz="1600"/>
              <a:t>3: Aplicar los modelos vistos en clase: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para la tendencia usar cuadrados mínimos y expresar los coeficientes. Sacar conclusiones acerca de la validez del modelo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componente cíclica: usar análisis espectral y hallar las frecuencias principales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para la componente estacional usar ARIMA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para la componente de error obtener R_k, C_k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s" sz="1600"/>
              <a:t>3: Predicciones: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realizar predicciones usando (S)ARIMA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realizar predicciones usando redes neuronales LSTM</a:t>
            </a:r>
            <a:endParaRPr sz="1600"/>
          </a:p>
          <a:p>
            <a:pPr indent="-33020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extraer conclusiones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1691C1"/>
                </a:solidFill>
                <a:latin typeface="Ubuntu"/>
                <a:ea typeface="Ubuntu"/>
                <a:cs typeface="Ubuntu"/>
                <a:sym typeface="Ubuntu"/>
              </a:rPr>
              <a:t>TSA con Python.tsa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40" name="Google Shape;240;p47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42" name="Google Shape;242;p47"/>
          <p:cNvPicPr preferRelativeResize="0"/>
          <p:nvPr/>
        </p:nvPicPr>
        <p:blipFill rotWithShape="1">
          <a:blip r:embed="rId3">
            <a:alphaModFix/>
          </a:blip>
          <a:srcRect b="27616" l="0" r="0" t="26108"/>
          <a:stretch/>
        </p:blipFill>
        <p:spPr>
          <a:xfrm>
            <a:off x="6777950" y="413563"/>
            <a:ext cx="2060349" cy="6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71114"/>
            <a:ext cx="7992423" cy="378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 txBox="1"/>
          <p:nvPr/>
        </p:nvSpPr>
        <p:spPr>
          <a:xfrm>
            <a:off x="311700" y="4818899"/>
            <a:ext cx="846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900"/>
              <a:t>Ref.:</a:t>
            </a:r>
            <a:r>
              <a:rPr i="1" lang="es" sz="900"/>
              <a:t> https://www.geeksforgeeks.org/python-pandas-series-cov-to-find-covariance/</a:t>
            </a:r>
            <a:endParaRPr i="1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Ejemplos actividad Clase 1</a:t>
            </a:r>
            <a:endParaRPr b="1">
              <a:solidFill>
                <a:srgbClr val="1691C1"/>
              </a:solidFill>
            </a:endParaRPr>
          </a:p>
        </p:txBody>
      </p:sp>
      <p:cxnSp>
        <p:nvCxnSpPr>
          <p:cNvPr id="250" name="Google Shape;250;p48"/>
          <p:cNvCxnSpPr/>
          <p:nvPr/>
        </p:nvCxnSpPr>
        <p:spPr>
          <a:xfrm>
            <a:off x="321900" y="1035700"/>
            <a:ext cx="8516400" cy="0"/>
          </a:xfrm>
          <a:prstGeom prst="straightConnector1">
            <a:avLst/>
          </a:prstGeom>
          <a:noFill/>
          <a:ln cap="flat" cmpd="sng" w="19050">
            <a:solidFill>
              <a:srgbClr val="1691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48"/>
          <p:cNvPicPr preferRelativeResize="0"/>
          <p:nvPr/>
        </p:nvPicPr>
        <p:blipFill rotWithShape="1">
          <a:blip r:embed="rId3">
            <a:alphaModFix/>
          </a:blip>
          <a:srcRect b="36240" l="30589" r="31249" t="27739"/>
          <a:stretch/>
        </p:blipFill>
        <p:spPr>
          <a:xfrm>
            <a:off x="311699" y="1206775"/>
            <a:ext cx="4191773" cy="22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8"/>
          <p:cNvPicPr preferRelativeResize="0"/>
          <p:nvPr/>
        </p:nvPicPr>
        <p:blipFill rotWithShape="1">
          <a:blip r:embed="rId4">
            <a:alphaModFix/>
          </a:blip>
          <a:srcRect b="3219" l="28870" r="29030" t="10913"/>
          <a:stretch/>
        </p:blipFill>
        <p:spPr>
          <a:xfrm>
            <a:off x="5352475" y="1206775"/>
            <a:ext cx="3229450" cy="370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9AEE5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Preprocesamiento</a:t>
            </a:r>
            <a:endParaRPr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 Cuándo aplicar un preprocesamiento?</a:t>
            </a:r>
            <a:endParaRPr/>
          </a:p>
        </p:txBody>
      </p:sp>
      <p:sp>
        <p:nvSpPr>
          <p:cNvPr id="263" name="Google Shape;263;p50"/>
          <p:cNvSpPr txBox="1"/>
          <p:nvPr>
            <p:ph idx="1" type="body"/>
          </p:nvPr>
        </p:nvSpPr>
        <p:spPr>
          <a:xfrm>
            <a:off x="311700" y="1152475"/>
            <a:ext cx="85206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Cuando la distribución de la serie de tiempo cambia a lo largo del tiempo se dice que es </a:t>
            </a:r>
            <a:r>
              <a:rPr b="1" lang="es"/>
              <a:t>no estacionaria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En estos casos, pueden aplicarse transformaciones para que la serie de tiempo resultante sea aproximadamente estacionaria.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s"/>
              <a:t>Algunos métodos: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s"/>
              <a:t>Transformación de variables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s"/>
              <a:t>Diferenciación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AutoNum type="arabicPeriod"/>
            </a:pPr>
            <a:r>
              <a:rPr lang="es"/>
              <a:t>Promedio móvil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